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747775"/>
          </p15:clr>
        </p15:guide>
        <p15:guide id="2" orient="horz" pos="162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162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4053f121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4053f121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e4053f121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e4053f121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e4053f121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e4053f121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4053f121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4053f121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4053f121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4053f121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e4053f1210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e4053f1210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4053f121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4053f121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4053f1210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4053f1210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marcofaga@gmail.com" TargetMode="External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654500" y="4030351"/>
            <a:ext cx="4437000" cy="96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1280"/>
              <a:t>Marco Antonio Faganello</a:t>
            </a:r>
            <a:br>
              <a:rPr b="1" lang="pt-BR" sz="1280"/>
            </a:br>
            <a:r>
              <a:rPr lang="pt-BR" sz="1080"/>
              <a:t>Pós-Doutorando CEPESP/FGV</a:t>
            </a:r>
            <a:endParaRPr sz="10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80" u="sng">
                <a:solidFill>
                  <a:schemeClr val="hlink"/>
                </a:solidFill>
                <a:hlinkClick r:id="rId3"/>
              </a:rPr>
              <a:t>marcofaga@gmail.com</a:t>
            </a:r>
            <a:endParaRPr sz="108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080"/>
              <a:t>Março/2025</a:t>
            </a:r>
            <a:endParaRPr sz="1080"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4654500" y="1784641"/>
            <a:ext cx="4437000" cy="158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4580"/>
              <a:t>NLP com Deep Learning</a:t>
            </a:r>
            <a:endParaRPr b="1" sz="4580"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0" l="39533" r="0" t="0"/>
          <a:stretch/>
        </p:blipFill>
        <p:spPr>
          <a:xfrm>
            <a:off x="0" y="13800"/>
            <a:ext cx="45720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0" y="1257151"/>
            <a:ext cx="4385001" cy="26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4775724" y="1444200"/>
            <a:ext cx="4145400" cy="22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Processamento de Linguagem Natural (NLP) é  uma área da Inteligência Artificial (IA) que permite que os computadores compreendam, gerem e manipulem a linguagem humana.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Com NLP é possível construir chatbots,</a:t>
            </a:r>
            <a:r>
              <a:rPr lang="pt-BR"/>
              <a:t> criar apps de </a:t>
            </a:r>
            <a:r>
              <a:rPr lang="pt-BR"/>
              <a:t>tradução automática, fazer resumos ou classificação de dados textuais.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50" y="359258"/>
            <a:ext cx="4449150" cy="444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4634609" y="657109"/>
            <a:ext cx="4397100" cy="38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RNN: Modelos de Deep Learning que aprendiam a interpretar frases uma palavra por vez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Redes neurais recorrentes (RNNs) e suas limitações:</a:t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/>
              <a:t>Dificuldade em lidar com textos longos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/>
              <a:t>Treinamento mais demorado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/>
              <a:t>Resultados pouco precisos em algumas situações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Exemplos de aplicações:</a:t>
            </a:r>
            <a:endParaRPr sz="1500"/>
          </a:p>
          <a:p>
            <a:pPr indent="-32385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/>
              <a:t>Sistemas de tradução automática antigos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○"/>
            </a:pPr>
            <a:r>
              <a:rPr lang="pt-BR" sz="1500"/>
              <a:t>Detecção de sentimentos em textos.</a:t>
            </a:r>
            <a:endParaRPr sz="1500"/>
          </a:p>
        </p:txBody>
      </p:sp>
      <p:sp>
        <p:nvSpPr>
          <p:cNvPr id="69" name="Google Shape;69;p15"/>
          <p:cNvSpPr txBox="1"/>
          <p:nvPr/>
        </p:nvSpPr>
        <p:spPr>
          <a:xfrm>
            <a:off x="0" y="0"/>
            <a:ext cx="3750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Estado da Arte até 2017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649825" y="1049299"/>
            <a:ext cx="4397100" cy="30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Em 2017, pesquisadores do Google lançaram um novo modelo chamado Transformer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O diferencial: o modelo lê frases inteiras de uma vez, entendendo melhor o contexto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Isso tornou os modelos muito mais rápidos e eficazes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Impacto: melhoria na tradução automática, criação de textos e respostas mais naturais em assistentes virtuais</a:t>
            </a:r>
            <a:endParaRPr sz="1500"/>
          </a:p>
        </p:txBody>
      </p:sp>
      <p:sp>
        <p:nvSpPr>
          <p:cNvPr id="75" name="Google Shape;75;p16"/>
          <p:cNvSpPr txBox="1"/>
          <p:nvPr/>
        </p:nvSpPr>
        <p:spPr>
          <a:xfrm>
            <a:off x="0" y="0"/>
            <a:ext cx="3750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Attention e Transformers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725" y="584984"/>
            <a:ext cx="3563701" cy="39896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4649825" y="659308"/>
            <a:ext cx="4397100" cy="38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Analisam palavras considerando todo o contexto da frase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Funcionam bem mesmo com textos muito longos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Possibilitaram a criação de modelos mais poderosos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Exemplos de avanços: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Traduções automáticas mais precisas (Google Translate melhorou muito!)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500"/>
              <a:t>Resumo automático de textos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500"/>
              <a:t>ChatGPT, DeepSeek, Perplexity, Notebook LM</a:t>
            </a:r>
            <a:endParaRPr sz="1500"/>
          </a:p>
        </p:txBody>
      </p:sp>
      <p:sp>
        <p:nvSpPr>
          <p:cNvPr id="82" name="Google Shape;82;p17"/>
          <p:cNvSpPr txBox="1"/>
          <p:nvPr/>
        </p:nvSpPr>
        <p:spPr>
          <a:xfrm>
            <a:off x="0" y="0"/>
            <a:ext cx="37506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Revolução dos Transformers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614"/>
            <a:ext cx="4572000" cy="2857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78" y="1872476"/>
            <a:ext cx="4221225" cy="14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780450" y="781153"/>
            <a:ext cx="4154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pt-BR" sz="1500">
                <a:solidFill>
                  <a:schemeClr val="dk2"/>
                </a:solidFill>
              </a:rPr>
              <a:t>BERT (2018)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pt-BR" sz="1500">
                <a:solidFill>
                  <a:schemeClr val="dk2"/>
                </a:solidFill>
              </a:rPr>
              <a:t>Modelo pré-treinado que lê frases nos dois sentidos para entender melhor o significado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pt-BR" sz="1500">
                <a:solidFill>
                  <a:schemeClr val="dk2"/>
                </a:solidFill>
              </a:rPr>
              <a:t>Melhorou pesquisas do Google, ajudando a entender perguntas mais complexas</a:t>
            </a:r>
            <a:endParaRPr sz="1500">
              <a:solidFill>
                <a:schemeClr val="dk2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b="1" lang="pt-BR" sz="1500">
                <a:solidFill>
                  <a:schemeClr val="dk2"/>
                </a:solidFill>
              </a:rPr>
              <a:t>GPT (2018+)</a:t>
            </a:r>
            <a:endParaRPr b="1"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pt-BR" sz="1500">
                <a:solidFill>
                  <a:schemeClr val="dk2"/>
                </a:solidFill>
              </a:rPr>
              <a:t>Modelo pré-treinado criado para gerar textos completos de forma natural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pt-BR" sz="1500">
                <a:solidFill>
                  <a:schemeClr val="dk2"/>
                </a:solidFill>
              </a:rPr>
              <a:t>Aplicações: assistentes virtuais, geração de conteúdo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0" y="0"/>
            <a:ext cx="5328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Modelos baseados em Transformers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/>
        </p:nvSpPr>
        <p:spPr>
          <a:xfrm>
            <a:off x="3120250" y="840865"/>
            <a:ext cx="5952600" cy="3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pt-BR" sz="1500">
                <a:solidFill>
                  <a:schemeClr val="dk1"/>
                </a:solidFill>
              </a:rPr>
              <a:t>Modelos Pré-Treinados: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São treinados previamente em grandes volumes de textos, aprendendo padrões de linguagem antes de serem utilizados para tarefas específicas.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Exemplo: BERT e GPT são pré-treinados para entender a estrutura das frases, relações entre palavras e significados.</a:t>
            </a:r>
            <a:br>
              <a:rPr lang="pt-BR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pt-BR" sz="1500">
                <a:solidFill>
                  <a:schemeClr val="dk1"/>
                </a:solidFill>
              </a:rPr>
              <a:t>Fine-Tuning: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Ajuste fino dos modelos pré-treinados para aplicações específicas.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pt-BR" sz="1500">
                <a:solidFill>
                  <a:schemeClr val="dk1"/>
                </a:solidFill>
              </a:rPr>
              <a:t>Requer um conjunto de dados especializado para ensinar o modelo a realizar tarefas como classificação de textos, sumarização ou extração de informações.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6" name="Google Shape;96;p19"/>
          <p:cNvSpPr txBox="1"/>
          <p:nvPr/>
        </p:nvSpPr>
        <p:spPr>
          <a:xfrm>
            <a:off x="0" y="0"/>
            <a:ext cx="4881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Como podemos usar esses modelos?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3559"/>
            <a:ext cx="2815451" cy="3967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518" y="684125"/>
            <a:ext cx="2265025" cy="37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0" y="0"/>
            <a:ext cx="4881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BERTimbau - BERT em Português</a:t>
            </a:r>
            <a:endParaRPr/>
          </a:p>
        </p:txBody>
      </p:sp>
      <p:sp>
        <p:nvSpPr>
          <p:cNvPr id="104" name="Google Shape;104;p20"/>
          <p:cNvSpPr txBox="1"/>
          <p:nvPr/>
        </p:nvSpPr>
        <p:spPr>
          <a:xfrm>
            <a:off x="3434799" y="987303"/>
            <a:ext cx="5584800" cy="31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O </a:t>
            </a:r>
            <a:r>
              <a:rPr lang="pt-BR" sz="1500">
                <a:solidFill>
                  <a:schemeClr val="dk1"/>
                </a:solidFill>
              </a:rPr>
              <a:t>BERTimbau </a:t>
            </a:r>
            <a:r>
              <a:rPr lang="pt-BR" sz="1500">
                <a:solidFill>
                  <a:schemeClr val="dk1"/>
                </a:solidFill>
              </a:rPr>
              <a:t>é um modelo BERT (Bidirectional Encoder Representations from Transformers) pré-treinado para o português brasileiro que alcança desempenhos de ponta em três tarefas de NLP: </a:t>
            </a:r>
            <a:r>
              <a:rPr lang="pt-BR" sz="1500">
                <a:solidFill>
                  <a:schemeClr val="dk1"/>
                </a:solidFill>
              </a:rPr>
              <a:t>Reconhecimento de Entidades Nomeadas, Similaridade Textual de Sentenças e Reconhecimento de Relações Textuais</a:t>
            </a:r>
            <a:r>
              <a:rPr lang="pt-BR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500">
                <a:solidFill>
                  <a:schemeClr val="dk1"/>
                </a:solidFill>
              </a:rPr>
            </a:br>
            <a:r>
              <a:rPr lang="pt-BR" sz="1500">
                <a:solidFill>
                  <a:schemeClr val="dk1"/>
                </a:solidFill>
              </a:rPr>
              <a:t>Disponível para download gratuito em https://huggingface.co/neuralmind/bert-base-portuguese-cased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/>
        </p:nvSpPr>
        <p:spPr>
          <a:xfrm>
            <a:off x="0" y="0"/>
            <a:ext cx="48813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20">
                <a:solidFill>
                  <a:schemeClr val="dk1"/>
                </a:solidFill>
              </a:rPr>
              <a:t>Treinamento das Redes Neurais</a:t>
            </a:r>
            <a:endParaRPr/>
          </a:p>
        </p:txBody>
      </p:sp>
      <p:sp>
        <p:nvSpPr>
          <p:cNvPr id="110" name="Google Shape;110;p21"/>
          <p:cNvSpPr txBox="1"/>
          <p:nvPr/>
        </p:nvSpPr>
        <p:spPr>
          <a:xfrm>
            <a:off x="3858150" y="483850"/>
            <a:ext cx="5150700" cy="41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O treinamento de redes neurais profundas (Deep Learning) é significativamente acelerado pelo uso de GPUs NVIDIA, que possuem suporte à tecnologia CUDA (Compute Unified Device Architecture). Essa tecnologia permite a paralelização massiva de cálculos matriciais, otimizando operações como multiplicação de matrizes e retropropagação do gradiente, essenciais no treinamento de modelos de aprendizado profundo.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Através da CUDA, os dados e operações do treinamento são transferidos da CPU para a GPU, explorando a capacidade de processamento paralelo dos milhares de núcleos CUDA, o que reduz drasticamente o tempo de treinamento em comparação com CPUs tradicionais.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2"/>
                </a:solidFill>
              </a:rPr>
              <a:t>Para usuários sem acesso a uma GPU dedicada, serviços como o Google Colab oferecem infraestrutura de computação remota com GPUs avançadas, permitindo o treinamento de modelos de Deep Learning sem a necessidade de hardware especializado localmente.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951" y="909350"/>
            <a:ext cx="3429000" cy="146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388" y="2711046"/>
            <a:ext cx="3340125" cy="20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